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84" r:id="rId3"/>
    <p:sldId id="285" r:id="rId4"/>
    <p:sldId id="286" r:id="rId5"/>
    <p:sldId id="277" r:id="rId6"/>
    <p:sldId id="278" r:id="rId7"/>
    <p:sldId id="258" r:id="rId8"/>
    <p:sldId id="259" r:id="rId9"/>
    <p:sldId id="268" r:id="rId10"/>
    <p:sldId id="269" r:id="rId11"/>
    <p:sldId id="273" r:id="rId12"/>
    <p:sldId id="274" r:id="rId13"/>
    <p:sldId id="283" r:id="rId14"/>
    <p:sldId id="279" r:id="rId15"/>
    <p:sldId id="280" r:id="rId16"/>
    <p:sldId id="281" r:id="rId17"/>
    <p:sldId id="28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CFFFF"/>
    <a:srgbClr val="DDDDDD"/>
    <a:srgbClr val="CCECFF"/>
    <a:srgbClr val="FFFF99"/>
    <a:srgbClr val="C0C0C0"/>
    <a:srgbClr val="CC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5" autoAdjust="0"/>
    <p:restoredTop sz="94660"/>
  </p:normalViewPr>
  <p:slideViewPr>
    <p:cSldViewPr>
      <p:cViewPr varScale="1">
        <p:scale>
          <a:sx n="76" d="100"/>
          <a:sy n="76" d="100"/>
        </p:scale>
        <p:origin x="9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2236DC3-2371-4F97-B450-CCF4EEF8CE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DDDEB5-77BE-4FD2-80BC-93B59EFE29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397DA0-EF0C-4986-88C2-9697C972A0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75C69D-E62B-4A83-9FCD-1C62C6AA6A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4116C8-5298-49A7-A3F5-6E4C7D6B61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C58D2F-026F-44F8-9C55-961F0A4A58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E48DC0-2360-49F2-847C-7444FB17EB7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4A9D77-646D-49C7-B000-E1B2322756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BCEE3F-35D6-42CF-BC48-8E81F256DB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9B0761-8F8D-4369-9699-21AA63001A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CF1313-98CC-40B3-8D84-7C78703E1F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6055EA-B52E-4ED5-97B7-D93B889716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196F61-ACCC-46F5-B067-4972B364CB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puzzles.about.com/od/opticalillusions/ig/OpticalIllusions/FocusPlease.htm"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wisebread.com/optical-illusions-that-make-you-fatter-and-your-wallet-lighter"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wisebread.com/optical-illusions-that-make-you-fatter-and-your-wallet-lighter"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puzzles.about.com/od/opticalillusions/ig/OpticalIllusions/FocusPlease.htm"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C0C0"/>
        </a:solidFill>
        <a:effectLst/>
      </p:bgPr>
    </p:bg>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143000" y="746125"/>
            <a:ext cx="6705600" cy="1006475"/>
          </a:xfrm>
          <a:prstGeom prst="rect">
            <a:avLst/>
          </a:prstGeom>
          <a:noFill/>
          <a:ln w="9525">
            <a:noFill/>
            <a:miter lim="800000"/>
            <a:headEnd/>
            <a:tailEnd/>
          </a:ln>
        </p:spPr>
        <p:txBody>
          <a:bodyPr>
            <a:spAutoFit/>
          </a:bodyPr>
          <a:lstStyle/>
          <a:p>
            <a:pPr algn="ctr">
              <a:spcBef>
                <a:spcPct val="50000"/>
              </a:spcBef>
            </a:pPr>
            <a:r>
              <a:rPr lang="en-US" sz="6000" b="1">
                <a:solidFill>
                  <a:schemeClr val="accent2"/>
                </a:solidFill>
                <a:latin typeface="Arial Rounded MT Bold" pitchFamily="34" charset="0"/>
              </a:rPr>
              <a:t>Optical Illusions</a:t>
            </a:r>
          </a:p>
        </p:txBody>
      </p:sp>
      <p:pic>
        <p:nvPicPr>
          <p:cNvPr id="2051" name="Picture 8" descr="helix"/>
          <p:cNvPicPr>
            <a:picLocks noChangeAspect="1" noChangeArrowheads="1"/>
          </p:cNvPicPr>
          <p:nvPr/>
        </p:nvPicPr>
        <p:blipFill>
          <a:blip r:embed="rId2"/>
          <a:srcRect/>
          <a:stretch>
            <a:fillRect/>
          </a:stretch>
        </p:blipFill>
        <p:spPr bwMode="auto">
          <a:xfrm>
            <a:off x="2514600" y="2162175"/>
            <a:ext cx="4286250" cy="43148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Optical Illusions - Abuelo y Abuela / Dos Musicos"/>
          <p:cNvPicPr>
            <a:picLocks noChangeAspect="1" noChangeArrowheads="1"/>
          </p:cNvPicPr>
          <p:nvPr/>
        </p:nvPicPr>
        <p:blipFill>
          <a:blip r:embed="rId2"/>
          <a:srcRect/>
          <a:stretch>
            <a:fillRect/>
          </a:stretch>
        </p:blipFill>
        <p:spPr bwMode="auto">
          <a:xfrm>
            <a:off x="1905000" y="457200"/>
            <a:ext cx="5334000" cy="3995738"/>
          </a:xfrm>
          <a:prstGeom prst="rect">
            <a:avLst/>
          </a:prstGeom>
          <a:noFill/>
          <a:ln w="9525">
            <a:noFill/>
            <a:miter lim="800000"/>
            <a:headEnd/>
            <a:tailEnd/>
          </a:ln>
        </p:spPr>
      </p:pic>
      <p:sp>
        <p:nvSpPr>
          <p:cNvPr id="11267" name="Text Box 5"/>
          <p:cNvSpPr txBox="1">
            <a:spLocks noChangeArrowheads="1"/>
          </p:cNvSpPr>
          <p:nvPr/>
        </p:nvSpPr>
        <p:spPr bwMode="auto">
          <a:xfrm>
            <a:off x="76200" y="4800600"/>
            <a:ext cx="8991600" cy="1431925"/>
          </a:xfrm>
          <a:prstGeom prst="rect">
            <a:avLst/>
          </a:prstGeom>
          <a:noFill/>
          <a:ln w="9525">
            <a:noFill/>
            <a:miter lim="800000"/>
            <a:headEnd/>
            <a:tailEnd/>
          </a:ln>
        </p:spPr>
        <p:txBody>
          <a:bodyPr>
            <a:spAutoFit/>
          </a:bodyPr>
          <a:lstStyle/>
          <a:p>
            <a:pPr algn="ctr">
              <a:spcBef>
                <a:spcPct val="50000"/>
              </a:spcBef>
            </a:pPr>
            <a:r>
              <a:rPr lang="en-US" sz="4400" b="1">
                <a:latin typeface="Century Gothic" pitchFamily="34" charset="0"/>
              </a:rPr>
              <a:t>This is a more elaborate version of  the vase / two faces picture.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Optical Illusions: Young Woman/Old Witch"/>
          <p:cNvPicPr>
            <a:picLocks noChangeAspect="1" noChangeArrowheads="1"/>
          </p:cNvPicPr>
          <p:nvPr/>
        </p:nvPicPr>
        <p:blipFill>
          <a:blip r:embed="rId2"/>
          <a:srcRect/>
          <a:stretch>
            <a:fillRect/>
          </a:stretch>
        </p:blipFill>
        <p:spPr bwMode="auto">
          <a:xfrm>
            <a:off x="1138238" y="762000"/>
            <a:ext cx="3814762" cy="5381625"/>
          </a:xfrm>
          <a:prstGeom prst="rect">
            <a:avLst/>
          </a:prstGeom>
          <a:noFill/>
          <a:ln w="9525">
            <a:noFill/>
            <a:miter lim="800000"/>
            <a:headEnd/>
            <a:tailEnd/>
          </a:ln>
        </p:spPr>
      </p:pic>
      <p:sp>
        <p:nvSpPr>
          <p:cNvPr id="12291" name="Text Box 6"/>
          <p:cNvSpPr txBox="1">
            <a:spLocks noChangeArrowheads="1"/>
          </p:cNvSpPr>
          <p:nvPr/>
        </p:nvSpPr>
        <p:spPr bwMode="auto">
          <a:xfrm>
            <a:off x="5486400" y="1066800"/>
            <a:ext cx="2590800" cy="4781550"/>
          </a:xfrm>
          <a:prstGeom prst="rect">
            <a:avLst/>
          </a:prstGeom>
          <a:noFill/>
          <a:ln w="9525">
            <a:noFill/>
            <a:miter lim="800000"/>
            <a:headEnd/>
            <a:tailEnd/>
          </a:ln>
        </p:spPr>
        <p:txBody>
          <a:bodyPr>
            <a:spAutoFit/>
          </a:bodyPr>
          <a:lstStyle/>
          <a:p>
            <a:pPr>
              <a:spcBef>
                <a:spcPct val="50000"/>
              </a:spcBef>
            </a:pPr>
            <a:r>
              <a:rPr lang="en-US" sz="4400" b="1">
                <a:latin typeface="Century Gothic" pitchFamily="34" charset="0"/>
              </a:rPr>
              <a:t>What </a:t>
            </a:r>
            <a:br>
              <a:rPr lang="en-US" sz="4400" b="1">
                <a:latin typeface="Century Gothic" pitchFamily="34" charset="0"/>
              </a:rPr>
            </a:br>
            <a:r>
              <a:rPr lang="en-US" sz="4400" b="1">
                <a:latin typeface="Century Gothic" pitchFamily="34" charset="0"/>
              </a:rPr>
              <a:t>do </a:t>
            </a:r>
            <a:br>
              <a:rPr lang="en-US" sz="4400" b="1">
                <a:latin typeface="Century Gothic" pitchFamily="34" charset="0"/>
              </a:rPr>
            </a:br>
            <a:r>
              <a:rPr lang="en-US" sz="4400" b="1">
                <a:latin typeface="Century Gothic" pitchFamily="34" charset="0"/>
              </a:rPr>
              <a:t>you </a:t>
            </a:r>
            <a:br>
              <a:rPr lang="en-US" sz="4400" b="1">
                <a:latin typeface="Century Gothic" pitchFamily="34" charset="0"/>
              </a:rPr>
            </a:br>
            <a:r>
              <a:rPr lang="en-US" sz="4400" b="1">
                <a:latin typeface="Century Gothic" pitchFamily="34" charset="0"/>
              </a:rPr>
              <a:t>see </a:t>
            </a:r>
            <a:br>
              <a:rPr lang="en-US" sz="4400" b="1">
                <a:latin typeface="Century Gothic" pitchFamily="34" charset="0"/>
              </a:rPr>
            </a:br>
            <a:r>
              <a:rPr lang="en-US" sz="4400" b="1">
                <a:latin typeface="Century Gothic" pitchFamily="34" charset="0"/>
              </a:rPr>
              <a:t>in </a:t>
            </a:r>
            <a:br>
              <a:rPr lang="en-US" sz="4400" b="1">
                <a:latin typeface="Century Gothic" pitchFamily="34" charset="0"/>
              </a:rPr>
            </a:br>
            <a:r>
              <a:rPr lang="en-US" sz="4400" b="1">
                <a:latin typeface="Century Gothic" pitchFamily="34" charset="0"/>
              </a:rPr>
              <a:t>this picture?</a:t>
            </a:r>
          </a:p>
        </p:txBody>
      </p:sp>
      <p:sp>
        <p:nvSpPr>
          <p:cNvPr id="12292" name="Text Box 12"/>
          <p:cNvSpPr txBox="1">
            <a:spLocks noChangeArrowheads="1"/>
          </p:cNvSpPr>
          <p:nvPr/>
        </p:nvSpPr>
        <p:spPr bwMode="auto">
          <a:xfrm>
            <a:off x="914400" y="6430963"/>
            <a:ext cx="7543800" cy="274637"/>
          </a:xfrm>
          <a:prstGeom prst="rect">
            <a:avLst/>
          </a:prstGeom>
          <a:noFill/>
          <a:ln w="9525">
            <a:noFill/>
            <a:miter lim="800000"/>
            <a:headEnd/>
            <a:tailEnd/>
          </a:ln>
        </p:spPr>
        <p:txBody>
          <a:bodyPr>
            <a:spAutoFit/>
          </a:bodyPr>
          <a:lstStyle/>
          <a:p>
            <a:pPr algn="ctr">
              <a:spcBef>
                <a:spcPct val="50000"/>
              </a:spcBef>
            </a:pPr>
            <a:r>
              <a:rPr lang="en-US" sz="1200">
                <a:hlinkClick r:id="rId3"/>
              </a:rPr>
              <a:t>puzzles.about.com/.../FocusPlease.htm</a:t>
            </a:r>
            <a:r>
              <a:rPr lang="en-US" sz="12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Optical Illusions: Young Woman/Old Witch"/>
          <p:cNvPicPr>
            <a:picLocks noChangeAspect="1" noChangeArrowheads="1"/>
          </p:cNvPicPr>
          <p:nvPr/>
        </p:nvPicPr>
        <p:blipFill>
          <a:blip r:embed="rId2"/>
          <a:srcRect/>
          <a:stretch>
            <a:fillRect/>
          </a:stretch>
        </p:blipFill>
        <p:spPr bwMode="auto">
          <a:xfrm>
            <a:off x="914400" y="762000"/>
            <a:ext cx="3814763" cy="5381625"/>
          </a:xfrm>
          <a:prstGeom prst="rect">
            <a:avLst/>
          </a:prstGeom>
          <a:noFill/>
          <a:ln w="9525">
            <a:noFill/>
            <a:miter lim="800000"/>
            <a:headEnd/>
            <a:tailEnd/>
          </a:ln>
        </p:spPr>
      </p:pic>
      <p:sp>
        <p:nvSpPr>
          <p:cNvPr id="13315" name="Text Box 5"/>
          <p:cNvSpPr txBox="1">
            <a:spLocks noChangeArrowheads="1"/>
          </p:cNvSpPr>
          <p:nvPr/>
        </p:nvSpPr>
        <p:spPr bwMode="auto">
          <a:xfrm>
            <a:off x="5181600" y="1025525"/>
            <a:ext cx="3124200" cy="4781550"/>
          </a:xfrm>
          <a:prstGeom prst="rect">
            <a:avLst/>
          </a:prstGeom>
          <a:noFill/>
          <a:ln w="9525">
            <a:noFill/>
            <a:miter lim="800000"/>
            <a:headEnd/>
            <a:tailEnd/>
          </a:ln>
        </p:spPr>
        <p:txBody>
          <a:bodyPr>
            <a:spAutoFit/>
          </a:bodyPr>
          <a:lstStyle/>
          <a:p>
            <a:pPr>
              <a:spcBef>
                <a:spcPct val="50000"/>
              </a:spcBef>
            </a:pPr>
            <a:r>
              <a:rPr lang="en-US" sz="4400" b="1">
                <a:latin typeface="Century Gothic" pitchFamily="34" charset="0"/>
              </a:rPr>
              <a:t>Do you see a pretty young woman or an old woman?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465138" y="914400"/>
            <a:ext cx="8229600" cy="1555750"/>
          </a:xfrm>
          <a:prstGeom prst="rect">
            <a:avLst/>
          </a:prstGeom>
          <a:noFill/>
          <a:ln w="9525">
            <a:noFill/>
            <a:miter lim="800000"/>
            <a:headEnd/>
            <a:tailEnd/>
          </a:ln>
        </p:spPr>
        <p:txBody>
          <a:bodyPr>
            <a:spAutoFit/>
          </a:bodyPr>
          <a:lstStyle/>
          <a:p>
            <a:pPr algn="ctr">
              <a:spcBef>
                <a:spcPct val="50000"/>
              </a:spcBef>
            </a:pPr>
            <a:r>
              <a:rPr lang="en-US" sz="4800">
                <a:latin typeface="Arial Rounded MT Bold" pitchFamily="34" charset="0"/>
              </a:rPr>
              <a:t>Size and Depth Perception</a:t>
            </a:r>
            <a:br>
              <a:rPr lang="en-US" sz="4800">
                <a:latin typeface="Arial Rounded MT Bold" pitchFamily="34" charset="0"/>
              </a:rPr>
            </a:br>
            <a:r>
              <a:rPr lang="en-US" sz="4800">
                <a:latin typeface="Arial Rounded MT Bold" pitchFamily="34" charset="0"/>
              </a:rPr>
              <a:t>Visual Illusions</a:t>
            </a:r>
          </a:p>
        </p:txBody>
      </p:sp>
      <p:sp>
        <p:nvSpPr>
          <p:cNvPr id="14339" name="Text Box 5"/>
          <p:cNvSpPr txBox="1">
            <a:spLocks noChangeArrowheads="1"/>
          </p:cNvSpPr>
          <p:nvPr/>
        </p:nvSpPr>
        <p:spPr bwMode="auto">
          <a:xfrm>
            <a:off x="914400" y="3429000"/>
            <a:ext cx="7010400" cy="1739900"/>
          </a:xfrm>
          <a:prstGeom prst="rect">
            <a:avLst/>
          </a:prstGeom>
          <a:noFill/>
          <a:ln w="9525">
            <a:noFill/>
            <a:miter lim="800000"/>
            <a:headEnd/>
            <a:tailEnd/>
          </a:ln>
        </p:spPr>
        <p:txBody>
          <a:bodyPr>
            <a:spAutoFit/>
          </a:bodyPr>
          <a:lstStyle/>
          <a:p>
            <a:pPr algn="ctr">
              <a:spcBef>
                <a:spcPct val="50000"/>
              </a:spcBef>
            </a:pPr>
            <a:r>
              <a:rPr lang="en-US" sz="3600"/>
              <a:t>How we perceive something is affected by its relationship to the other objects around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5" descr="circles"/>
          <p:cNvPicPr>
            <a:picLocks noChangeAspect="1" noChangeArrowheads="1"/>
          </p:cNvPicPr>
          <p:nvPr/>
        </p:nvPicPr>
        <p:blipFill>
          <a:blip r:embed="rId2"/>
          <a:srcRect/>
          <a:stretch>
            <a:fillRect/>
          </a:stretch>
        </p:blipFill>
        <p:spPr bwMode="auto">
          <a:xfrm>
            <a:off x="1071563" y="1117600"/>
            <a:ext cx="7005637" cy="3705225"/>
          </a:xfrm>
          <a:prstGeom prst="rect">
            <a:avLst/>
          </a:prstGeom>
          <a:noFill/>
          <a:ln w="9525">
            <a:noFill/>
            <a:miter lim="800000"/>
            <a:headEnd/>
            <a:tailEnd/>
          </a:ln>
        </p:spPr>
      </p:pic>
      <p:sp>
        <p:nvSpPr>
          <p:cNvPr id="15363" name="Text Box 6"/>
          <p:cNvSpPr txBox="1">
            <a:spLocks noChangeArrowheads="1"/>
          </p:cNvSpPr>
          <p:nvPr/>
        </p:nvSpPr>
        <p:spPr bwMode="auto">
          <a:xfrm>
            <a:off x="990600" y="5089525"/>
            <a:ext cx="7239000" cy="701675"/>
          </a:xfrm>
          <a:prstGeom prst="rect">
            <a:avLst/>
          </a:prstGeom>
          <a:noFill/>
          <a:ln w="9525">
            <a:noFill/>
            <a:miter lim="800000"/>
            <a:headEnd/>
            <a:tailEnd/>
          </a:ln>
        </p:spPr>
        <p:txBody>
          <a:bodyPr>
            <a:spAutoFit/>
          </a:bodyPr>
          <a:lstStyle/>
          <a:p>
            <a:pPr algn="ctr">
              <a:spcBef>
                <a:spcPct val="50000"/>
              </a:spcBef>
            </a:pPr>
            <a:r>
              <a:rPr lang="en-US" sz="4000"/>
              <a:t>Which white circle is larger?</a:t>
            </a:r>
          </a:p>
        </p:txBody>
      </p:sp>
      <p:sp>
        <p:nvSpPr>
          <p:cNvPr id="15364" name="Text Box 7"/>
          <p:cNvSpPr txBox="1">
            <a:spLocks noChangeArrowheads="1"/>
          </p:cNvSpPr>
          <p:nvPr/>
        </p:nvSpPr>
        <p:spPr bwMode="auto">
          <a:xfrm>
            <a:off x="381000" y="6430963"/>
            <a:ext cx="8458200" cy="274637"/>
          </a:xfrm>
          <a:prstGeom prst="rect">
            <a:avLst/>
          </a:prstGeom>
          <a:noFill/>
          <a:ln w="9525">
            <a:noFill/>
            <a:miter lim="800000"/>
            <a:headEnd/>
            <a:tailEnd/>
          </a:ln>
        </p:spPr>
        <p:txBody>
          <a:bodyPr>
            <a:spAutoFit/>
          </a:bodyPr>
          <a:lstStyle/>
          <a:p>
            <a:pPr algn="ctr">
              <a:spcBef>
                <a:spcPct val="50000"/>
              </a:spcBef>
            </a:pPr>
            <a:r>
              <a:rPr lang="en-US" sz="1200">
                <a:hlinkClick r:id="rId3"/>
              </a:rPr>
              <a:t>www.wisebread.com/optical-illusions-that-make-you-fatter-and-your-wallet-lighter</a:t>
            </a:r>
            <a:endParaRPr 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09600" y="3733800"/>
            <a:ext cx="7924800" cy="2838450"/>
          </a:xfrm>
          <a:prstGeom prst="rect">
            <a:avLst/>
          </a:prstGeom>
          <a:noFill/>
          <a:ln w="9525">
            <a:noFill/>
            <a:miter lim="800000"/>
            <a:headEnd/>
            <a:tailEnd/>
          </a:ln>
        </p:spPr>
        <p:txBody>
          <a:bodyPr>
            <a:spAutoFit/>
          </a:bodyPr>
          <a:lstStyle/>
          <a:p>
            <a:pPr algn="ctr">
              <a:spcBef>
                <a:spcPct val="50000"/>
              </a:spcBef>
            </a:pPr>
            <a:r>
              <a:rPr lang="en-US" sz="3600"/>
              <a:t>The circles are in fact identical in size. BUT, they look different due to their surroundings. The circle on the right is dwarfed by the large black circles, the one on the left overpowers them. </a:t>
            </a:r>
          </a:p>
        </p:txBody>
      </p:sp>
      <p:pic>
        <p:nvPicPr>
          <p:cNvPr id="16387" name="Picture 5" descr="circles"/>
          <p:cNvPicPr>
            <a:picLocks noChangeAspect="1" noChangeArrowheads="1"/>
          </p:cNvPicPr>
          <p:nvPr/>
        </p:nvPicPr>
        <p:blipFill>
          <a:blip r:embed="rId2"/>
          <a:srcRect/>
          <a:stretch>
            <a:fillRect/>
          </a:stretch>
        </p:blipFill>
        <p:spPr bwMode="auto">
          <a:xfrm>
            <a:off x="1447800" y="228600"/>
            <a:ext cx="6477000" cy="34258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10" name="Picture 5" descr="top hat"/>
          <p:cNvPicPr>
            <a:picLocks noChangeAspect="1" noChangeArrowheads="1"/>
          </p:cNvPicPr>
          <p:nvPr/>
        </p:nvPicPr>
        <p:blipFill>
          <a:blip r:embed="rId2"/>
          <a:srcRect/>
          <a:stretch>
            <a:fillRect/>
          </a:stretch>
        </p:blipFill>
        <p:spPr bwMode="auto">
          <a:xfrm>
            <a:off x="2438400" y="657225"/>
            <a:ext cx="4143375" cy="4143375"/>
          </a:xfrm>
          <a:prstGeom prst="rect">
            <a:avLst/>
          </a:prstGeom>
          <a:noFill/>
          <a:ln w="9525">
            <a:noFill/>
            <a:miter lim="800000"/>
            <a:headEnd/>
            <a:tailEnd/>
          </a:ln>
        </p:spPr>
      </p:pic>
      <p:sp>
        <p:nvSpPr>
          <p:cNvPr id="17411" name="Text Box 6"/>
          <p:cNvSpPr txBox="1">
            <a:spLocks noChangeArrowheads="1"/>
          </p:cNvSpPr>
          <p:nvPr/>
        </p:nvSpPr>
        <p:spPr bwMode="auto">
          <a:xfrm>
            <a:off x="609600" y="5105400"/>
            <a:ext cx="8077200" cy="762000"/>
          </a:xfrm>
          <a:prstGeom prst="rect">
            <a:avLst/>
          </a:prstGeom>
          <a:noFill/>
          <a:ln w="9525">
            <a:noFill/>
            <a:miter lim="800000"/>
            <a:headEnd/>
            <a:tailEnd/>
          </a:ln>
        </p:spPr>
        <p:txBody>
          <a:bodyPr>
            <a:spAutoFit/>
          </a:bodyPr>
          <a:lstStyle/>
          <a:p>
            <a:pPr>
              <a:spcBef>
                <a:spcPct val="50000"/>
              </a:spcBef>
            </a:pPr>
            <a:r>
              <a:rPr lang="en-US" sz="4400"/>
              <a:t>Is this hat taller than it is wide?</a:t>
            </a:r>
          </a:p>
        </p:txBody>
      </p:sp>
      <p:sp>
        <p:nvSpPr>
          <p:cNvPr id="17412" name="Text Box 7"/>
          <p:cNvSpPr txBox="1">
            <a:spLocks noChangeArrowheads="1"/>
          </p:cNvSpPr>
          <p:nvPr/>
        </p:nvSpPr>
        <p:spPr bwMode="auto">
          <a:xfrm>
            <a:off x="381000" y="6430963"/>
            <a:ext cx="8458200" cy="274637"/>
          </a:xfrm>
          <a:prstGeom prst="rect">
            <a:avLst/>
          </a:prstGeom>
          <a:noFill/>
          <a:ln w="9525">
            <a:noFill/>
            <a:miter lim="800000"/>
            <a:headEnd/>
            <a:tailEnd/>
          </a:ln>
        </p:spPr>
        <p:txBody>
          <a:bodyPr>
            <a:spAutoFit/>
          </a:bodyPr>
          <a:lstStyle/>
          <a:p>
            <a:pPr algn="ctr">
              <a:spcBef>
                <a:spcPct val="50000"/>
              </a:spcBef>
            </a:pPr>
            <a:r>
              <a:rPr lang="en-US" sz="1200">
                <a:hlinkClick r:id="rId3"/>
              </a:rPr>
              <a:t>www.wisebread.com/optical-illusions-that-make-you-fatter-and-your-wallet-lighter</a:t>
            </a:r>
            <a:endParaRPr lang="en-US"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434" name="Picture 4" descr="top hat"/>
          <p:cNvPicPr>
            <a:picLocks noChangeAspect="1" noChangeArrowheads="1"/>
          </p:cNvPicPr>
          <p:nvPr/>
        </p:nvPicPr>
        <p:blipFill>
          <a:blip r:embed="rId2"/>
          <a:srcRect/>
          <a:stretch>
            <a:fillRect/>
          </a:stretch>
        </p:blipFill>
        <p:spPr bwMode="auto">
          <a:xfrm>
            <a:off x="2438400" y="809625"/>
            <a:ext cx="4143375" cy="4143375"/>
          </a:xfrm>
          <a:prstGeom prst="rect">
            <a:avLst/>
          </a:prstGeom>
          <a:noFill/>
          <a:ln w="9525">
            <a:noFill/>
            <a:miter lim="800000"/>
            <a:headEnd/>
            <a:tailEnd/>
          </a:ln>
        </p:spPr>
      </p:pic>
      <p:sp>
        <p:nvSpPr>
          <p:cNvPr id="18435" name="Text Box 5"/>
          <p:cNvSpPr txBox="1">
            <a:spLocks noChangeArrowheads="1"/>
          </p:cNvSpPr>
          <p:nvPr/>
        </p:nvSpPr>
        <p:spPr bwMode="auto">
          <a:xfrm>
            <a:off x="533400" y="5165725"/>
            <a:ext cx="8153400" cy="701675"/>
          </a:xfrm>
          <a:prstGeom prst="rect">
            <a:avLst/>
          </a:prstGeom>
          <a:noFill/>
          <a:ln w="9525">
            <a:noFill/>
            <a:miter lim="800000"/>
            <a:headEnd/>
            <a:tailEnd/>
          </a:ln>
        </p:spPr>
        <p:txBody>
          <a:bodyPr>
            <a:spAutoFit/>
          </a:bodyPr>
          <a:lstStyle/>
          <a:p>
            <a:pPr algn="ctr">
              <a:spcBef>
                <a:spcPct val="50000"/>
              </a:spcBef>
            </a:pPr>
            <a:r>
              <a:rPr lang="en-US" sz="4000"/>
              <a:t>The height and width are identical.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295400" y="1081088"/>
            <a:ext cx="6629400" cy="823912"/>
          </a:xfrm>
          <a:prstGeom prst="rect">
            <a:avLst/>
          </a:prstGeom>
          <a:noFill/>
          <a:ln w="9525">
            <a:noFill/>
            <a:miter lim="800000"/>
            <a:headEnd/>
            <a:tailEnd/>
          </a:ln>
        </p:spPr>
        <p:txBody>
          <a:bodyPr>
            <a:spAutoFit/>
          </a:bodyPr>
          <a:lstStyle/>
          <a:p>
            <a:pPr algn="ctr">
              <a:spcBef>
                <a:spcPct val="50000"/>
              </a:spcBef>
            </a:pPr>
            <a:r>
              <a:rPr lang="en-US" sz="4800">
                <a:latin typeface="Arial Rounded MT Bold" pitchFamily="34" charset="0"/>
              </a:rPr>
              <a:t>Ambiguities</a:t>
            </a:r>
          </a:p>
        </p:txBody>
      </p:sp>
      <p:sp>
        <p:nvSpPr>
          <p:cNvPr id="3075" name="Text Box 5"/>
          <p:cNvSpPr txBox="1">
            <a:spLocks noChangeArrowheads="1"/>
          </p:cNvSpPr>
          <p:nvPr/>
        </p:nvSpPr>
        <p:spPr bwMode="auto">
          <a:xfrm>
            <a:off x="1676400" y="2667000"/>
            <a:ext cx="5715000" cy="3140075"/>
          </a:xfrm>
          <a:prstGeom prst="rect">
            <a:avLst/>
          </a:prstGeom>
          <a:noFill/>
          <a:ln w="9525">
            <a:noFill/>
            <a:miter lim="800000"/>
            <a:headEnd/>
            <a:tailEnd/>
          </a:ln>
        </p:spPr>
        <p:txBody>
          <a:bodyPr>
            <a:spAutoFit/>
          </a:bodyPr>
          <a:lstStyle/>
          <a:p>
            <a:pPr algn="ctr">
              <a:spcBef>
                <a:spcPct val="50000"/>
              </a:spcBef>
            </a:pPr>
            <a:r>
              <a:rPr lang="en-US" sz="4000" b="1">
                <a:latin typeface="Century Gothic" pitchFamily="34" charset="0"/>
              </a:rPr>
              <a:t>The following pictures are </a:t>
            </a:r>
            <a:r>
              <a:rPr lang="en-US" sz="4000" b="1" i="1">
                <a:solidFill>
                  <a:schemeClr val="accent2"/>
                </a:solidFill>
                <a:latin typeface="Century Gothic" pitchFamily="34" charset="0"/>
              </a:rPr>
              <a:t>ambiguities</a:t>
            </a:r>
            <a:r>
              <a:rPr lang="en-US" sz="4000" b="1">
                <a:solidFill>
                  <a:schemeClr val="accent2"/>
                </a:solidFill>
                <a:latin typeface="Century Gothic" pitchFamily="34" charset="0"/>
              </a:rPr>
              <a:t> </a:t>
            </a:r>
            <a:r>
              <a:rPr lang="en-US" sz="4000" b="1">
                <a:latin typeface="Century Gothic" pitchFamily="34" charset="0"/>
              </a:rPr>
              <a:t>because they can be perceived in more than one way.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ambiquities"/>
          <p:cNvPicPr>
            <a:picLocks noChangeAspect="1" noChangeArrowheads="1"/>
          </p:cNvPicPr>
          <p:nvPr/>
        </p:nvPicPr>
        <p:blipFill>
          <a:blip r:embed="rId2"/>
          <a:srcRect/>
          <a:stretch>
            <a:fillRect/>
          </a:stretch>
        </p:blipFill>
        <p:spPr bwMode="auto">
          <a:xfrm>
            <a:off x="2743200" y="838200"/>
            <a:ext cx="3582988" cy="3676650"/>
          </a:xfrm>
          <a:prstGeom prst="rect">
            <a:avLst/>
          </a:prstGeom>
          <a:noFill/>
          <a:ln w="9525">
            <a:noFill/>
            <a:miter lim="800000"/>
            <a:headEnd/>
            <a:tailEnd/>
          </a:ln>
        </p:spPr>
      </p:pic>
      <p:sp>
        <p:nvSpPr>
          <p:cNvPr id="4099" name="Text Box 8"/>
          <p:cNvSpPr txBox="1">
            <a:spLocks noChangeArrowheads="1"/>
          </p:cNvSpPr>
          <p:nvPr/>
        </p:nvSpPr>
        <p:spPr bwMode="auto">
          <a:xfrm>
            <a:off x="76200" y="5105400"/>
            <a:ext cx="8991600" cy="762000"/>
          </a:xfrm>
          <a:prstGeom prst="rect">
            <a:avLst/>
          </a:prstGeom>
          <a:noFill/>
          <a:ln w="9525">
            <a:noFill/>
            <a:miter lim="800000"/>
            <a:headEnd/>
            <a:tailEnd/>
          </a:ln>
        </p:spPr>
        <p:txBody>
          <a:bodyPr>
            <a:spAutoFit/>
          </a:bodyPr>
          <a:lstStyle/>
          <a:p>
            <a:pPr algn="ctr">
              <a:spcBef>
                <a:spcPct val="50000"/>
              </a:spcBef>
            </a:pPr>
            <a:r>
              <a:rPr lang="en-US" sz="4400" b="1">
                <a:latin typeface="Century Gothic" pitchFamily="34" charset="0"/>
              </a:rPr>
              <a:t>What do you see in this picture?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ambiquities"/>
          <p:cNvPicPr>
            <a:picLocks noChangeAspect="1" noChangeArrowheads="1"/>
          </p:cNvPicPr>
          <p:nvPr/>
        </p:nvPicPr>
        <p:blipFill>
          <a:blip r:embed="rId2"/>
          <a:srcRect/>
          <a:stretch>
            <a:fillRect/>
          </a:stretch>
        </p:blipFill>
        <p:spPr bwMode="auto">
          <a:xfrm>
            <a:off x="2819400" y="685800"/>
            <a:ext cx="3582988" cy="3676650"/>
          </a:xfrm>
          <a:prstGeom prst="rect">
            <a:avLst/>
          </a:prstGeom>
          <a:noFill/>
          <a:ln w="9525">
            <a:noFill/>
            <a:miter lim="800000"/>
            <a:headEnd/>
            <a:tailEnd/>
          </a:ln>
        </p:spPr>
      </p:pic>
      <p:sp>
        <p:nvSpPr>
          <p:cNvPr id="5123" name="Text Box 5"/>
          <p:cNvSpPr txBox="1">
            <a:spLocks noChangeArrowheads="1"/>
          </p:cNvSpPr>
          <p:nvPr/>
        </p:nvSpPr>
        <p:spPr bwMode="auto">
          <a:xfrm>
            <a:off x="381000" y="4724400"/>
            <a:ext cx="8458200" cy="1555750"/>
          </a:xfrm>
          <a:prstGeom prst="rect">
            <a:avLst/>
          </a:prstGeom>
          <a:noFill/>
          <a:ln w="9525">
            <a:noFill/>
            <a:miter lim="800000"/>
            <a:headEnd/>
            <a:tailEnd/>
          </a:ln>
        </p:spPr>
        <p:txBody>
          <a:bodyPr>
            <a:spAutoFit/>
          </a:bodyPr>
          <a:lstStyle/>
          <a:p>
            <a:pPr algn="ctr">
              <a:spcBef>
                <a:spcPct val="50000"/>
              </a:spcBef>
            </a:pPr>
            <a:r>
              <a:rPr lang="en-US" sz="4800" b="1">
                <a:latin typeface="Century Gothic" pitchFamily="34" charset="0"/>
              </a:rPr>
              <a:t>Do you see a vase or</a:t>
            </a:r>
            <a:br>
              <a:rPr lang="en-US" sz="4800" b="1">
                <a:latin typeface="Century Gothic" pitchFamily="34" charset="0"/>
              </a:rPr>
            </a:br>
            <a:r>
              <a:rPr lang="en-US" sz="4800" b="1">
                <a:latin typeface="Century Gothic" pitchFamily="34" charset="0"/>
              </a:rPr>
              <a:t>two people face to face?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optical-illusions-24"/>
          <p:cNvPicPr>
            <a:picLocks noChangeAspect="1" noChangeArrowheads="1"/>
          </p:cNvPicPr>
          <p:nvPr/>
        </p:nvPicPr>
        <p:blipFill>
          <a:blip r:embed="rId2"/>
          <a:srcRect b="15039"/>
          <a:stretch>
            <a:fillRect/>
          </a:stretch>
        </p:blipFill>
        <p:spPr bwMode="auto">
          <a:xfrm>
            <a:off x="762000" y="1295400"/>
            <a:ext cx="3803650" cy="4191000"/>
          </a:xfrm>
          <a:prstGeom prst="rect">
            <a:avLst/>
          </a:prstGeom>
          <a:noFill/>
          <a:ln w="9525">
            <a:noFill/>
            <a:miter lim="800000"/>
            <a:headEnd/>
            <a:tailEnd/>
          </a:ln>
        </p:spPr>
      </p:pic>
      <p:sp>
        <p:nvSpPr>
          <p:cNvPr id="6147" name="Text Box 6"/>
          <p:cNvSpPr txBox="1">
            <a:spLocks noChangeArrowheads="1"/>
          </p:cNvSpPr>
          <p:nvPr/>
        </p:nvSpPr>
        <p:spPr bwMode="auto">
          <a:xfrm>
            <a:off x="5029200" y="1905000"/>
            <a:ext cx="2743200" cy="3019425"/>
          </a:xfrm>
          <a:prstGeom prst="rect">
            <a:avLst/>
          </a:prstGeom>
          <a:noFill/>
          <a:ln w="9525">
            <a:noFill/>
            <a:miter lim="800000"/>
            <a:headEnd/>
            <a:tailEnd/>
          </a:ln>
        </p:spPr>
        <p:txBody>
          <a:bodyPr>
            <a:spAutoFit/>
          </a:bodyPr>
          <a:lstStyle/>
          <a:p>
            <a:pPr algn="ctr">
              <a:spcBef>
                <a:spcPct val="50000"/>
              </a:spcBef>
            </a:pPr>
            <a:r>
              <a:rPr lang="en-US" sz="4800" b="1">
                <a:latin typeface="Century Gothic" pitchFamily="34" charset="0"/>
              </a:rPr>
              <a:t>What do you see in this picture?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optical-illusions-24"/>
          <p:cNvPicPr>
            <a:picLocks noChangeAspect="1" noChangeArrowheads="1"/>
          </p:cNvPicPr>
          <p:nvPr/>
        </p:nvPicPr>
        <p:blipFill>
          <a:blip r:embed="rId2"/>
          <a:srcRect b="15039"/>
          <a:stretch>
            <a:fillRect/>
          </a:stretch>
        </p:blipFill>
        <p:spPr bwMode="auto">
          <a:xfrm>
            <a:off x="762000" y="990600"/>
            <a:ext cx="3803650" cy="4191000"/>
          </a:xfrm>
          <a:prstGeom prst="rect">
            <a:avLst/>
          </a:prstGeom>
          <a:noFill/>
          <a:ln w="9525">
            <a:noFill/>
            <a:miter lim="800000"/>
            <a:headEnd/>
            <a:tailEnd/>
          </a:ln>
        </p:spPr>
      </p:pic>
      <p:sp>
        <p:nvSpPr>
          <p:cNvPr id="7171" name="Text Box 5"/>
          <p:cNvSpPr txBox="1">
            <a:spLocks noChangeArrowheads="1"/>
          </p:cNvSpPr>
          <p:nvPr/>
        </p:nvSpPr>
        <p:spPr bwMode="auto">
          <a:xfrm>
            <a:off x="4724400" y="1219200"/>
            <a:ext cx="3505200" cy="3751263"/>
          </a:xfrm>
          <a:prstGeom prst="rect">
            <a:avLst/>
          </a:prstGeom>
          <a:noFill/>
          <a:ln w="9525">
            <a:noFill/>
            <a:miter lim="800000"/>
            <a:headEnd/>
            <a:tailEnd/>
          </a:ln>
        </p:spPr>
        <p:txBody>
          <a:bodyPr>
            <a:spAutoFit/>
          </a:bodyPr>
          <a:lstStyle/>
          <a:p>
            <a:pPr>
              <a:spcBef>
                <a:spcPct val="50000"/>
              </a:spcBef>
            </a:pPr>
            <a:r>
              <a:rPr lang="en-US" sz="4800" b="1">
                <a:latin typeface="Century Gothic" pitchFamily="34" charset="0"/>
              </a:rPr>
              <a:t>Do you </a:t>
            </a:r>
            <a:br>
              <a:rPr lang="en-US" sz="4800" b="1">
                <a:latin typeface="Century Gothic" pitchFamily="34" charset="0"/>
              </a:rPr>
            </a:br>
            <a:r>
              <a:rPr lang="en-US" sz="4800" b="1">
                <a:latin typeface="Century Gothic" pitchFamily="34" charset="0"/>
              </a:rPr>
              <a:t>see a woman’s face or a musician?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optical-illusions-seal-bear"/>
          <p:cNvPicPr>
            <a:picLocks noChangeAspect="1" noChangeArrowheads="1"/>
          </p:cNvPicPr>
          <p:nvPr/>
        </p:nvPicPr>
        <p:blipFill>
          <a:blip r:embed="rId2"/>
          <a:srcRect/>
          <a:stretch>
            <a:fillRect/>
          </a:stretch>
        </p:blipFill>
        <p:spPr bwMode="auto">
          <a:xfrm>
            <a:off x="2133600" y="849313"/>
            <a:ext cx="4648200" cy="3798887"/>
          </a:xfrm>
          <a:prstGeom prst="rect">
            <a:avLst/>
          </a:prstGeom>
          <a:noFill/>
          <a:ln w="9525">
            <a:noFill/>
            <a:miter lim="800000"/>
            <a:headEnd/>
            <a:tailEnd/>
          </a:ln>
        </p:spPr>
      </p:pic>
      <p:sp>
        <p:nvSpPr>
          <p:cNvPr id="8195" name="Text Box 6"/>
          <p:cNvSpPr txBox="1">
            <a:spLocks noChangeArrowheads="1"/>
          </p:cNvSpPr>
          <p:nvPr/>
        </p:nvSpPr>
        <p:spPr bwMode="auto">
          <a:xfrm>
            <a:off x="381000" y="6400800"/>
            <a:ext cx="8534400" cy="304800"/>
          </a:xfrm>
          <a:prstGeom prst="rect">
            <a:avLst/>
          </a:prstGeom>
          <a:noFill/>
          <a:ln w="9525">
            <a:noFill/>
            <a:miter lim="800000"/>
            <a:headEnd/>
            <a:tailEnd/>
          </a:ln>
        </p:spPr>
        <p:txBody>
          <a:bodyPr>
            <a:spAutoFit/>
          </a:bodyPr>
          <a:lstStyle/>
          <a:p>
            <a:pPr algn="ctr">
              <a:spcBef>
                <a:spcPct val="50000"/>
              </a:spcBef>
            </a:pPr>
            <a:r>
              <a:rPr lang="en-US" sz="1400"/>
              <a:t>http://www.snipitron.com/items/cache/79/16/hlavolamy.szm.sk/images/optical-illusions-seal-bear.gif</a:t>
            </a:r>
          </a:p>
        </p:txBody>
      </p:sp>
      <p:sp>
        <p:nvSpPr>
          <p:cNvPr id="8196" name="Text Box 7"/>
          <p:cNvSpPr txBox="1">
            <a:spLocks noChangeArrowheads="1"/>
          </p:cNvSpPr>
          <p:nvPr/>
        </p:nvSpPr>
        <p:spPr bwMode="auto">
          <a:xfrm>
            <a:off x="119063" y="5105400"/>
            <a:ext cx="8915400" cy="762000"/>
          </a:xfrm>
          <a:prstGeom prst="rect">
            <a:avLst/>
          </a:prstGeom>
          <a:noFill/>
          <a:ln w="9525">
            <a:noFill/>
            <a:miter lim="800000"/>
            <a:headEnd/>
            <a:tailEnd/>
          </a:ln>
        </p:spPr>
        <p:txBody>
          <a:bodyPr>
            <a:spAutoFit/>
          </a:bodyPr>
          <a:lstStyle/>
          <a:p>
            <a:pPr>
              <a:spcBef>
                <a:spcPct val="50000"/>
              </a:spcBef>
            </a:pPr>
            <a:r>
              <a:rPr lang="en-US" sz="4400" b="1">
                <a:latin typeface="Century Gothic" pitchFamily="34" charset="0"/>
              </a:rPr>
              <a:t>What do you see in this picture?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optical-illusions-seal-bear"/>
          <p:cNvPicPr>
            <a:picLocks noChangeAspect="1" noChangeArrowheads="1"/>
          </p:cNvPicPr>
          <p:nvPr/>
        </p:nvPicPr>
        <p:blipFill>
          <a:blip r:embed="rId2"/>
          <a:srcRect/>
          <a:stretch>
            <a:fillRect/>
          </a:stretch>
        </p:blipFill>
        <p:spPr bwMode="auto">
          <a:xfrm>
            <a:off x="1676400" y="685800"/>
            <a:ext cx="5486400" cy="4484688"/>
          </a:xfrm>
          <a:prstGeom prst="rect">
            <a:avLst/>
          </a:prstGeom>
          <a:noFill/>
          <a:ln w="9525">
            <a:noFill/>
            <a:miter lim="800000"/>
            <a:headEnd/>
            <a:tailEnd/>
          </a:ln>
        </p:spPr>
      </p:pic>
      <p:sp>
        <p:nvSpPr>
          <p:cNvPr id="9219" name="Text Box 7"/>
          <p:cNvSpPr txBox="1">
            <a:spLocks noChangeArrowheads="1"/>
          </p:cNvSpPr>
          <p:nvPr/>
        </p:nvSpPr>
        <p:spPr bwMode="auto">
          <a:xfrm>
            <a:off x="228600" y="5424488"/>
            <a:ext cx="8763000" cy="762000"/>
          </a:xfrm>
          <a:prstGeom prst="rect">
            <a:avLst/>
          </a:prstGeom>
          <a:noFill/>
          <a:ln w="9525">
            <a:noFill/>
            <a:miter lim="800000"/>
            <a:headEnd/>
            <a:tailEnd/>
          </a:ln>
        </p:spPr>
        <p:txBody>
          <a:bodyPr>
            <a:spAutoFit/>
          </a:bodyPr>
          <a:lstStyle/>
          <a:p>
            <a:pPr algn="ctr">
              <a:spcBef>
                <a:spcPct val="50000"/>
              </a:spcBef>
            </a:pPr>
            <a:r>
              <a:rPr lang="en-US" sz="4400" b="1">
                <a:latin typeface="Century Gothic" pitchFamily="34" charset="0"/>
              </a:rPr>
              <a:t>Did you see a seal or a bear?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Optical Illusions - Abuelo y Abuela / Dos Musicos"/>
          <p:cNvPicPr>
            <a:picLocks noChangeAspect="1" noChangeArrowheads="1"/>
          </p:cNvPicPr>
          <p:nvPr/>
        </p:nvPicPr>
        <p:blipFill>
          <a:blip r:embed="rId2"/>
          <a:srcRect/>
          <a:stretch>
            <a:fillRect/>
          </a:stretch>
        </p:blipFill>
        <p:spPr bwMode="auto">
          <a:xfrm>
            <a:off x="1905000" y="728663"/>
            <a:ext cx="5334000" cy="3995737"/>
          </a:xfrm>
          <a:prstGeom prst="rect">
            <a:avLst/>
          </a:prstGeom>
          <a:noFill/>
          <a:ln w="9525">
            <a:noFill/>
            <a:miter lim="800000"/>
            <a:headEnd/>
            <a:tailEnd/>
          </a:ln>
        </p:spPr>
      </p:pic>
      <p:sp>
        <p:nvSpPr>
          <p:cNvPr id="10243" name="Text Box 6"/>
          <p:cNvSpPr txBox="1">
            <a:spLocks noChangeArrowheads="1"/>
          </p:cNvSpPr>
          <p:nvPr/>
        </p:nvSpPr>
        <p:spPr bwMode="auto">
          <a:xfrm>
            <a:off x="1981200" y="5043488"/>
            <a:ext cx="5181600" cy="762000"/>
          </a:xfrm>
          <a:prstGeom prst="rect">
            <a:avLst/>
          </a:prstGeom>
          <a:noFill/>
          <a:ln w="9525">
            <a:noFill/>
            <a:miter lim="800000"/>
            <a:headEnd/>
            <a:tailEnd/>
          </a:ln>
        </p:spPr>
        <p:txBody>
          <a:bodyPr>
            <a:spAutoFit/>
          </a:bodyPr>
          <a:lstStyle/>
          <a:p>
            <a:pPr algn="ctr">
              <a:spcBef>
                <a:spcPct val="50000"/>
              </a:spcBef>
            </a:pPr>
            <a:r>
              <a:rPr lang="en-US" sz="4400" b="1">
                <a:latin typeface="Century Gothic" pitchFamily="34" charset="0"/>
              </a:rPr>
              <a:t>What do you see?</a:t>
            </a:r>
          </a:p>
        </p:txBody>
      </p:sp>
      <p:sp>
        <p:nvSpPr>
          <p:cNvPr id="10244" name="Text Box 7"/>
          <p:cNvSpPr txBox="1">
            <a:spLocks noChangeArrowheads="1"/>
          </p:cNvSpPr>
          <p:nvPr/>
        </p:nvSpPr>
        <p:spPr bwMode="auto">
          <a:xfrm>
            <a:off x="685800" y="6096000"/>
            <a:ext cx="7924800" cy="366713"/>
          </a:xfrm>
          <a:prstGeom prst="rect">
            <a:avLst/>
          </a:prstGeom>
          <a:noFill/>
          <a:ln w="9525">
            <a:noFill/>
            <a:miter lim="800000"/>
            <a:headEnd/>
            <a:tailEnd/>
          </a:ln>
        </p:spPr>
        <p:txBody>
          <a:bodyPr>
            <a:spAutoFit/>
          </a:bodyPr>
          <a:lstStyle/>
          <a:p>
            <a:pPr algn="ctr">
              <a:spcBef>
                <a:spcPct val="50000"/>
              </a:spcBef>
            </a:pPr>
            <a:r>
              <a:rPr lang="en-US">
                <a:hlinkClick r:id="rId3"/>
              </a:rPr>
              <a:t>puzzles.about.com/.../FocusPlease.htm</a:t>
            </a:r>
            <a:r>
              <a:rPr lang="en-US"/>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1FA23E5D8A974FB2A588AB15148ACE" ma:contentTypeVersion="11" ma:contentTypeDescription="Create a new document." ma:contentTypeScope="" ma:versionID="f16fbf465399b6dcd95f9bf4d66b41c4">
  <xsd:schema xmlns:xsd="http://www.w3.org/2001/XMLSchema" xmlns:xs="http://www.w3.org/2001/XMLSchema" xmlns:p="http://schemas.microsoft.com/office/2006/metadata/properties" xmlns:ns2="46b26eb2-2fa6-48be-a903-c37580b8e29c" xmlns:ns3="737257aa-307d-4f89-8699-8e763c3d2021" targetNamespace="http://schemas.microsoft.com/office/2006/metadata/properties" ma:root="true" ma:fieldsID="853b72710893411535c6c01c2b0c2bd6" ns2:_="" ns3:_="">
    <xsd:import namespace="46b26eb2-2fa6-48be-a903-c37580b8e29c"/>
    <xsd:import namespace="737257aa-307d-4f89-8699-8e763c3d20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b26eb2-2fa6-48be-a903-c37580b8e2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7257aa-307d-4f89-8699-8e763c3d20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F9634B-AEDB-41C2-8049-44DDC2CE3CC7}"/>
</file>

<file path=customXml/itemProps2.xml><?xml version="1.0" encoding="utf-8"?>
<ds:datastoreItem xmlns:ds="http://schemas.openxmlformats.org/officeDocument/2006/customXml" ds:itemID="{BC5A1FB6-A825-48D8-9FAB-070C225EAF5B}"/>
</file>

<file path=customXml/itemProps3.xml><?xml version="1.0" encoding="utf-8"?>
<ds:datastoreItem xmlns:ds="http://schemas.openxmlformats.org/officeDocument/2006/customXml" ds:itemID="{27B84DC8-B058-4D7C-A6AF-6B74590D08EC}"/>
</file>

<file path=docProps/app.xml><?xml version="1.0" encoding="utf-8"?>
<Properties xmlns="http://schemas.openxmlformats.org/officeDocument/2006/extended-properties" xmlns:vt="http://schemas.openxmlformats.org/officeDocument/2006/docPropsVTypes">
  <TotalTime>560</TotalTime>
  <Words>185</Words>
  <Application>Microsoft Office PowerPoint</Application>
  <PresentationFormat>On-screen Show (4:3)</PresentationFormat>
  <Paragraphs>24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Rounded MT Bold</vt:lpstr>
      <vt:lpstr>Century Gothic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Cobb County School District</dc:creator>
  <cp:lastModifiedBy>Stephanie Clatterbaugh</cp:lastModifiedBy>
  <cp:revision>16</cp:revision>
  <dcterms:created xsi:type="dcterms:W3CDTF">2008-10-21T11:55:26Z</dcterms:created>
  <dcterms:modified xsi:type="dcterms:W3CDTF">2018-08-05T15:55:00Z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0x010100151FA23E5D8A974FB2A588AB15148ACE</vt:lpwstr>
  </property>
</Properties>
</file>